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72"/>
  </p:notesMasterIdLst>
  <p:sldIdLst>
    <p:sldId id="256" r:id="rId2"/>
    <p:sldId id="258" r:id="rId3"/>
    <p:sldId id="363" r:id="rId4"/>
    <p:sldId id="296" r:id="rId5"/>
    <p:sldId id="348" r:id="rId6"/>
    <p:sldId id="495" r:id="rId7"/>
    <p:sldId id="349" r:id="rId8"/>
    <p:sldId id="298" r:id="rId9"/>
    <p:sldId id="299" r:id="rId10"/>
    <p:sldId id="302" r:id="rId11"/>
    <p:sldId id="423" r:id="rId12"/>
    <p:sldId id="307" r:id="rId13"/>
    <p:sldId id="301" r:id="rId14"/>
    <p:sldId id="308" r:id="rId15"/>
    <p:sldId id="300" r:id="rId16"/>
    <p:sldId id="310" r:id="rId17"/>
    <p:sldId id="262" r:id="rId18"/>
    <p:sldId id="263" r:id="rId19"/>
    <p:sldId id="351" r:id="rId20"/>
    <p:sldId id="400" r:id="rId21"/>
    <p:sldId id="488" r:id="rId22"/>
    <p:sldId id="485" r:id="rId23"/>
    <p:sldId id="401" r:id="rId24"/>
    <p:sldId id="486" r:id="rId25"/>
    <p:sldId id="487" r:id="rId26"/>
    <p:sldId id="499" r:id="rId27"/>
    <p:sldId id="496" r:id="rId28"/>
    <p:sldId id="497" r:id="rId29"/>
    <p:sldId id="498" r:id="rId30"/>
    <p:sldId id="494" r:id="rId31"/>
    <p:sldId id="500" r:id="rId32"/>
    <p:sldId id="350" r:id="rId33"/>
    <p:sldId id="354" r:id="rId34"/>
    <p:sldId id="318" r:id="rId35"/>
    <p:sldId id="378" r:id="rId36"/>
    <p:sldId id="317" r:id="rId37"/>
    <p:sldId id="379" r:id="rId38"/>
    <p:sldId id="330" r:id="rId39"/>
    <p:sldId id="319" r:id="rId40"/>
    <p:sldId id="320" r:id="rId41"/>
    <p:sldId id="332" r:id="rId42"/>
    <p:sldId id="366" r:id="rId43"/>
    <p:sldId id="367" r:id="rId44"/>
    <p:sldId id="370" r:id="rId45"/>
    <p:sldId id="368" r:id="rId46"/>
    <p:sldId id="369" r:id="rId47"/>
    <p:sldId id="373" r:id="rId48"/>
    <p:sldId id="374" r:id="rId49"/>
    <p:sldId id="334" r:id="rId50"/>
    <p:sldId id="333" r:id="rId51"/>
    <p:sldId id="337" r:id="rId52"/>
    <p:sldId id="359" r:id="rId53"/>
    <p:sldId id="377" r:id="rId54"/>
    <p:sldId id="422" r:id="rId55"/>
    <p:sldId id="353" r:id="rId56"/>
    <p:sldId id="336" r:id="rId57"/>
    <p:sldId id="340" r:id="rId58"/>
    <p:sldId id="341" r:id="rId59"/>
    <p:sldId id="343" r:id="rId60"/>
    <p:sldId id="344" r:id="rId61"/>
    <p:sldId id="345" r:id="rId62"/>
    <p:sldId id="346" r:id="rId63"/>
    <p:sldId id="360" r:id="rId64"/>
    <p:sldId id="338" r:id="rId65"/>
    <p:sldId id="339" r:id="rId66"/>
    <p:sldId id="357" r:id="rId67"/>
    <p:sldId id="361" r:id="rId68"/>
    <p:sldId id="362" r:id="rId69"/>
    <p:sldId id="404" r:id="rId70"/>
    <p:sldId id="405" r:id="rId71"/>
    <p:sldId id="375" r:id="rId72"/>
    <p:sldId id="355" r:id="rId73"/>
    <p:sldId id="403" r:id="rId74"/>
    <p:sldId id="396" r:id="rId75"/>
    <p:sldId id="395" r:id="rId76"/>
    <p:sldId id="399" r:id="rId77"/>
    <p:sldId id="425" r:id="rId78"/>
    <p:sldId id="426" r:id="rId79"/>
    <p:sldId id="424" r:id="rId80"/>
    <p:sldId id="406" r:id="rId81"/>
    <p:sldId id="427" r:id="rId82"/>
    <p:sldId id="429" r:id="rId83"/>
    <p:sldId id="428" r:id="rId84"/>
    <p:sldId id="356" r:id="rId85"/>
    <p:sldId id="430" r:id="rId86"/>
    <p:sldId id="451" r:id="rId87"/>
    <p:sldId id="452" r:id="rId88"/>
    <p:sldId id="450" r:id="rId89"/>
    <p:sldId id="431" r:id="rId90"/>
    <p:sldId id="432" r:id="rId91"/>
    <p:sldId id="433" r:id="rId92"/>
    <p:sldId id="436" r:id="rId93"/>
    <p:sldId id="434" r:id="rId94"/>
    <p:sldId id="441" r:id="rId95"/>
    <p:sldId id="442" r:id="rId96"/>
    <p:sldId id="443" r:id="rId97"/>
    <p:sldId id="444" r:id="rId98"/>
    <p:sldId id="445" r:id="rId99"/>
    <p:sldId id="446" r:id="rId100"/>
    <p:sldId id="447" r:id="rId101"/>
    <p:sldId id="448" r:id="rId102"/>
    <p:sldId id="449" r:id="rId103"/>
    <p:sldId id="438" r:id="rId104"/>
    <p:sldId id="440" r:id="rId105"/>
    <p:sldId id="437" r:id="rId106"/>
    <p:sldId id="439" r:id="rId107"/>
    <p:sldId id="352" r:id="rId108"/>
    <p:sldId id="407" r:id="rId109"/>
    <p:sldId id="419" r:id="rId110"/>
    <p:sldId id="409" r:id="rId111"/>
    <p:sldId id="412" r:id="rId112"/>
    <p:sldId id="411" r:id="rId113"/>
    <p:sldId id="456" r:id="rId114"/>
    <p:sldId id="414" r:id="rId115"/>
    <p:sldId id="415" r:id="rId116"/>
    <p:sldId id="416" r:id="rId117"/>
    <p:sldId id="417" r:id="rId118"/>
    <p:sldId id="418" r:id="rId119"/>
    <p:sldId id="408" r:id="rId120"/>
    <p:sldId id="420" r:id="rId121"/>
    <p:sldId id="421" r:id="rId122"/>
    <p:sldId id="491" r:id="rId123"/>
    <p:sldId id="490" r:id="rId124"/>
    <p:sldId id="492" r:id="rId125"/>
    <p:sldId id="493" r:id="rId126"/>
    <p:sldId id="489" r:id="rId127"/>
    <p:sldId id="364" r:id="rId128"/>
    <p:sldId id="458" r:id="rId129"/>
    <p:sldId id="462" r:id="rId130"/>
    <p:sldId id="461" r:id="rId131"/>
    <p:sldId id="465" r:id="rId132"/>
    <p:sldId id="463" r:id="rId133"/>
    <p:sldId id="460" r:id="rId134"/>
    <p:sldId id="466" r:id="rId135"/>
    <p:sldId id="467" r:id="rId136"/>
    <p:sldId id="464" r:id="rId137"/>
    <p:sldId id="468" r:id="rId138"/>
    <p:sldId id="469" r:id="rId139"/>
    <p:sldId id="470" r:id="rId140"/>
    <p:sldId id="471" r:id="rId141"/>
    <p:sldId id="472" r:id="rId142"/>
    <p:sldId id="473" r:id="rId143"/>
    <p:sldId id="474" r:id="rId144"/>
    <p:sldId id="475" r:id="rId145"/>
    <p:sldId id="476" r:id="rId146"/>
    <p:sldId id="478" r:id="rId147"/>
    <p:sldId id="477" r:id="rId148"/>
    <p:sldId id="479" r:id="rId149"/>
    <p:sldId id="480" r:id="rId150"/>
    <p:sldId id="484" r:id="rId151"/>
    <p:sldId id="457" r:id="rId152"/>
    <p:sldId id="365" r:id="rId153"/>
    <p:sldId id="384" r:id="rId154"/>
    <p:sldId id="390" r:id="rId155"/>
    <p:sldId id="385" r:id="rId156"/>
    <p:sldId id="389" r:id="rId157"/>
    <p:sldId id="387" r:id="rId158"/>
    <p:sldId id="386" r:id="rId159"/>
    <p:sldId id="388" r:id="rId160"/>
    <p:sldId id="381" r:id="rId161"/>
    <p:sldId id="391" r:id="rId162"/>
    <p:sldId id="392" r:id="rId163"/>
    <p:sldId id="393" r:id="rId164"/>
    <p:sldId id="453" r:id="rId165"/>
    <p:sldId id="501" r:id="rId166"/>
    <p:sldId id="454" r:id="rId167"/>
    <p:sldId id="502" r:id="rId168"/>
    <p:sldId id="503" r:id="rId169"/>
    <p:sldId id="481" r:id="rId170"/>
    <p:sldId id="372" r:id="rId17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41" autoAdjust="0"/>
  </p:normalViewPr>
  <p:slideViewPr>
    <p:cSldViewPr snapToGrid="0" snapToObjects="1">
      <p:cViewPr>
        <p:scale>
          <a:sx n="100" d="100"/>
          <a:sy n="100" d="100"/>
        </p:scale>
        <p:origin x="-960" y="-6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printerSettings" Target="printerSettings/printerSettings1.bin"/><Relationship Id="rId174" Type="http://schemas.openxmlformats.org/officeDocument/2006/relationships/presProps" Target="presProps.xml"/><Relationship Id="rId175" Type="http://schemas.openxmlformats.org/officeDocument/2006/relationships/viewProps" Target="viewProps.xml"/><Relationship Id="rId176" Type="http://schemas.openxmlformats.org/officeDocument/2006/relationships/theme" Target="theme/theme1.xml"/><Relationship Id="rId177"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AD74351D-8789-BB4B-B3E3-E0BEED1CD7C4}" srcId="{62B518F4-4B75-6B46-B7B8-760FDAEC3A3E}" destId="{D8F3A266-0AD0-1449-BE0B-387FB678D49D}" srcOrd="3" destOrd="0" parTransId="{7A59D38E-220E-B149-AD05-28FBAC5780E6}" sibTransId="{458E939E-9504-AC4D-87A8-79DC603AA8D2}"/>
    <dgm:cxn modelId="{76A35098-95C7-3947-9057-6C0D285561DC}" srcId="{EB24A349-0639-3346-BF68-C58BFBB5DDEA}" destId="{92D0E649-66DB-594A-98F5-B7A8F297DC94}" srcOrd="1" destOrd="0" parTransId="{E03F10B5-4B44-B146-83DD-2C2EE4F80CDF}" sibTransId="{10960B07-A78B-C842-8496-D45EB0EBF8C3}"/>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CFE972CB-D09D-5D4B-9A52-070455875ED5}" type="presOf" srcId="{3A1CFCB1-4FE2-3C49-80E5-4753335818B3}" destId="{BB3CB915-8D6F-8247-BEF4-E7F5F9E33119}" srcOrd="0" destOrd="0" presId="urn:microsoft.com/office/officeart/2005/8/layout/lProcess2"/>
    <dgm:cxn modelId="{6BF58417-4B87-0E4A-B2CB-76CF4712D06D}" type="presOf" srcId="{10D84D0B-FC0A-7744-A714-C50E62472C07}" destId="{F47421E3-737B-844C-9AE4-CB2B7C9AE2C1}"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3D3E7FE4-8875-E047-A5B2-492836716DB0}" type="presOf" srcId="{209E5F73-BF03-0B49-8688-D736C7C0675C}" destId="{8FD3CF28-C4CB-7241-A21A-CD64059781A7}"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C82F16A2-035B-B04E-95E0-84AAD35E26E8}" type="presOf" srcId="{A3966473-D813-7C40-B052-BC1EAF1CAE69}" destId="{ED34BB70-5EE7-3347-974E-1C45A7D14F7F}" srcOrd="0"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D6782C48-347D-BA47-AF3A-41BA64FDE982}"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A60D5A9C-F0F2-3C4A-BC61-6B210C7784FF}" type="presOf" srcId="{E6BBBDB3-A53E-B648-BDBA-DD7660B66401}" destId="{948FB6B9-C8BB-6543-9EC5-519BA48AE6DC}"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AAFC34F-96C2-D541-8729-70BB4CFC72D7}" type="presOf" srcId="{92D0E649-66DB-594A-98F5-B7A8F297DC94}" destId="{162016DF-6092-6844-B78E-4A426B6216BB}" srcOrd="1"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76A35098-95C7-3947-9057-6C0D285561DC}" srcId="{EB24A349-0639-3346-BF68-C58BFBB5DDEA}" destId="{92D0E649-66DB-594A-98F5-B7A8F297DC94}" srcOrd="1" destOrd="0" parTransId="{E03F10B5-4B44-B146-83DD-2C2EE4F80CDF}" sibTransId="{10960B07-A78B-C842-8496-D45EB0EBF8C3}"/>
    <dgm:cxn modelId="{73490DB9-E9BA-8A4B-83A7-F057725E823B}" type="presOf" srcId="{62B518F4-4B75-6B46-B7B8-760FDAEC3A3E}" destId="{B8F92802-175F-344B-8285-823BBEF381AE}" srcOrd="1" destOrd="0" presId="urn:microsoft.com/office/officeart/2005/8/layout/lProcess2"/>
    <dgm:cxn modelId="{55113D33-8302-5B4B-86DD-B0403AB402EE}" type="presOf" srcId="{EB24A349-0639-3346-BF68-C58BFBB5DDEA}" destId="{3E57CA26-BEFC-9C45-9C73-0014F669D25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C5F34AA6-07F9-964A-BA99-649F4DFB357C}" type="presOf" srcId="{3BF166D6-0B1C-A747-858A-0E080E4FE9FC}" destId="{9C2BC4CB-0B42-4446-AED8-75103CAA9671}" srcOrd="0" destOrd="0" presId="urn:microsoft.com/office/officeart/2005/8/layout/lProcess2"/>
    <dgm:cxn modelId="{864A8F3D-1C1D-974C-934C-4FE11674FE76}" type="presOf" srcId="{92D0E649-66DB-594A-98F5-B7A8F297DC94}" destId="{BF28D489-B59F-974A-9EAB-3B66913D86B8}" srcOrd="0" destOrd="0" presId="urn:microsoft.com/office/officeart/2005/8/layout/lProcess2"/>
    <dgm:cxn modelId="{725FB7D0-A6B0-B14F-8108-95BFB2F3CC20}" srcId="{92D0E649-66DB-594A-98F5-B7A8F297DC94}" destId="{209E5F73-BF03-0B49-8688-D736C7C0675C}" srcOrd="0" destOrd="0" parTransId="{24FF5670-A47C-4C4D-8C3F-7DCD54CB6CA0}" sibTransId="{2F6E1CD0-3EA7-D541-AF4A-60386C6DBF0F}"/>
    <dgm:cxn modelId="{64AF2A7F-7DB6-F943-B5C0-39CF58514D01}" type="presOf" srcId="{62B518F4-4B75-6B46-B7B8-760FDAEC3A3E}" destId="{68E64D97-7D49-1248-A967-83F5A5CCB8C3}" srcOrd="0" destOrd="0" presId="urn:microsoft.com/office/officeart/2005/8/layout/lProcess2"/>
    <dgm:cxn modelId="{19897CFD-7236-3643-AE38-B002E95DF055}" srcId="{10D84D0B-FC0A-7744-A714-C50E62472C07}" destId="{E6BBBDB3-A53E-B648-BDBA-DD7660B66401}" srcOrd="2" destOrd="0" parTransId="{2F31FB7D-2536-044B-B538-58B127CDCBE7}" sibTransId="{FC5A9C8E-63FC-254F-8067-81E846C7213D}"/>
    <dgm:cxn modelId="{377DE259-8275-604E-8C37-581B89B103B0}" type="presOf" srcId="{B8A79084-6F4B-F942-AC38-D46A7B95B28D}" destId="{435751C7-8636-7142-9A7A-16AFB011FC98}"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3E4D1EEF-C8F2-D540-B9F3-E7E7DFA8D575}" type="presOf" srcId="{80D4BE9C-A33D-2943-A1BF-19D642834D11}" destId="{6C47B5A6-DC27-3449-A865-0DF505072546}" srcOrd="0" destOrd="0" presId="urn:microsoft.com/office/officeart/2005/8/layout/lProcess2"/>
    <dgm:cxn modelId="{4C65D7EE-2C7C-1441-8312-A19F027962AD}" type="presOf" srcId="{4EB84AE6-ACD0-CA4E-BC88-F71945F3E940}" destId="{8346BAEF-26F3-D947-949D-907B72A95579}"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88"/>
        <p:cNvGrpSpPr/>
        <p:nvPr/>
      </p:nvGrpSpPr>
      <p:grpSpPr>
        <a:xfrm>
          <a:off x="0" y="0"/>
          <a:ext cx="0" cy="0"/>
          <a:chOff x="0" y="0"/>
          <a:chExt cx="0" cy="0"/>
        </a:xfrm>
      </p:grpSpPr>
      <p:sp>
        <p:nvSpPr>
          <p:cNvPr id="89" name="Shape 89"/>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90" name="Shape 90"/>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2" name="Shape 92"/>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9"/>
        <p:cNvGrpSpPr/>
        <p:nvPr/>
      </p:nvGrpSpPr>
      <p:grpSpPr>
        <a:xfrm>
          <a:off x="0" y="0"/>
          <a:ext cx="0" cy="0"/>
          <a:chOff x="0" y="0"/>
          <a:chExt cx="0" cy="0"/>
        </a:xfrm>
      </p:grpSpPr>
      <p:sp>
        <p:nvSpPr>
          <p:cNvPr id="70" name="Shape 70"/>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1" name="Shape 71"/>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72"/>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6" r:id="rId14"/>
    <p:sldLayoutId id="2147483667" r:id="rId15"/>
    <p:sldLayoutId id="2147483668" r:id="rId16"/>
    <p:sldLayoutId id="2147483669" r:id="rId17"/>
    <p:sldLayoutId id="2147483670"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2.png"/></Relationships>
</file>

<file path=ppt/slides/_rels/slide11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8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8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6.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8.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9.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00.png"/></Relationships>
</file>

<file path=ppt/slides/_rels/slide131.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3.png"/></Relationships>
</file>

<file path=ppt/slides/_rels/slide134.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06.png"/></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0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0.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2.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4.png"/></Relationships>
</file>

<file path=ppt/slides/_rels/slide143.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1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1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20.png"/></Relationships>
</file>

<file path=ppt/slides/_rels/slide148.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9.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23.png"/></Relationships>
</file>

<file path=ppt/slides/_rels/slide15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3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3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4.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35.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1" Type="http://schemas.openxmlformats.org/officeDocument/2006/relationships/image" Target="../media/image139.png"/><Relationship Id="rId12" Type="http://schemas.openxmlformats.org/officeDocument/2006/relationships/image" Target="../media/image140.png"/><Relationship Id="rId13" Type="http://schemas.openxmlformats.org/officeDocument/2006/relationships/image" Target="../media/image141.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png"/><Relationship Id="rId17" Type="http://schemas.openxmlformats.org/officeDocument/2006/relationships/image" Target="../media/image145.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7.png"/><Relationship Id="rId10" Type="http://schemas.openxmlformats.org/officeDocument/2006/relationships/image" Target="../media/image13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46.png"/></Relationships>
</file>

<file path=ppt/slides/_rels/slide162.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49.png"/></Relationships>
</file>

<file path=ppt/slides/_rels/slide16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6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66.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8.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60.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jpg"/><Relationship Id="rId7" Type="http://schemas.openxmlformats.org/officeDocument/2006/relationships/image" Target="../media/image19.jp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gunter-pivotal/cf-bosh-workshop.gi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bosh.io/doc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bosh.io/docs/hm-config.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Manually </a:t>
            </a:r>
            <a:r>
              <a:rPr lang="en-US" dirty="0">
                <a:solidFill>
                  <a:srgbClr val="138A7E"/>
                </a:solidFill>
              </a:rPr>
              <a:t>Disabling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3</a:t>
            </a:r>
            <a:r>
              <a:rPr lang="en-US" sz="4000" dirty="0">
                <a:solidFill>
                  <a:schemeClr val="lt1"/>
                </a:solidFill>
                <a:latin typeface="Roboto"/>
                <a:ea typeface="Roboto"/>
                <a:cs typeface="Roboto"/>
                <a:sym typeface="Roboto"/>
              </a:rPr>
              <a:t>: Creating a Bosh Release "from scratch"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53237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a:t>
            </a:r>
            <a:r>
              <a:rPr lang="en-US" sz="4000" dirty="0" smtClean="0">
                <a:solidFill>
                  <a:schemeClr val="lt1"/>
                </a:solidFill>
                <a:latin typeface="Roboto"/>
                <a:ea typeface="Roboto"/>
                <a:cs typeface="Roboto"/>
                <a:sym typeface="Roboto"/>
              </a:rPr>
              <a:t>up &amp; Testing </a:t>
            </a:r>
            <a:r>
              <a:rPr lang="en-US" sz="4000" dirty="0" smtClean="0">
                <a:solidFill>
                  <a:schemeClr val="lt1"/>
                </a:solidFill>
                <a:latin typeface="Roboto"/>
                <a:ea typeface="Roboto"/>
                <a:cs typeface="Roboto"/>
                <a:sym typeface="Roboto"/>
              </a:rPr>
              <a:t>a BOSH </a:t>
            </a:r>
            <a:r>
              <a:rPr lang="en-US" sz="4000" dirty="0" smtClean="0">
                <a:solidFill>
                  <a:schemeClr val="lt1"/>
                </a:solidFill>
                <a:latin typeface="Roboto"/>
                <a:ea typeface="Roboto"/>
                <a:cs typeface="Roboto"/>
                <a:sym typeface="Roboto"/>
              </a:rPr>
              <a:t>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a:t>
            </a:r>
            <a:r>
              <a:rPr lang="en-US" dirty="0" smtClean="0"/>
              <a:t>Goals, Tour of lab </a:t>
            </a:r>
            <a:r>
              <a:rPr lang="en-US" dirty="0" err="1" smtClean="0"/>
              <a:t>env</a:t>
            </a:r>
            <a:r>
              <a:rPr lang="en-US" dirty="0" smtClean="0"/>
              <a:t>.</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Tiles, </a:t>
            </a:r>
            <a:r>
              <a:rPr lang="en-US" sz="2800" b="0" i="0" u="none" strike="noStrike" cap="none" dirty="0" err="1" smtClean="0">
                <a:solidFill>
                  <a:schemeClr val="lt1"/>
                </a:solidFill>
                <a:latin typeface="Arial"/>
                <a:ea typeface="Arial"/>
                <a:cs typeface="Arial"/>
                <a:sym typeface="Arial"/>
              </a:rPr>
              <a:t>OpsManager</a:t>
            </a:r>
            <a:r>
              <a:rPr lang="en-US" sz="2800" b="0" i="0" u="none" strike="noStrike" cap="none" dirty="0" smtClean="0">
                <a:solidFill>
                  <a:schemeClr val="lt1"/>
                </a:solidFill>
                <a:latin typeface="Arial"/>
                <a:ea typeface="Arial"/>
                <a:cs typeface="Arial"/>
                <a:sym typeface="Arial"/>
              </a:rPr>
              <a:t> </a:t>
            </a:r>
            <a:r>
              <a:rPr lang="en-US" sz="2800" b="0" i="0" u="none" strike="noStrike" cap="none" dirty="0" smtClean="0">
                <a:solidFill>
                  <a:schemeClr val="lt1"/>
                </a:solidFill>
                <a:latin typeface="Arial"/>
                <a:ea typeface="Arial"/>
                <a:cs typeface="Arial"/>
                <a:sym typeface="Arial"/>
              </a:rPr>
              <a:t>and BOSH 2.0</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smtClean="0"/>
              <a:t>VM</a:t>
            </a:r>
            <a:endParaRPr lang="en-US" dirty="0" smtClean="0"/>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a:t>
            </a:r>
            <a:r>
              <a:rPr lang="en-US" dirty="0" smtClean="0"/>
              <a:t>Vagrant </a:t>
            </a:r>
            <a:r>
              <a:rPr lang="en-US" dirty="0"/>
              <a:t> </a:t>
            </a:r>
            <a:r>
              <a:rPr lang="en-US" dirty="0" err="1" smtClean="0"/>
              <a:t>Vbox</a:t>
            </a:r>
            <a:r>
              <a:rPr lang="en-US" dirty="0" smtClean="0"/>
              <a:t> </a:t>
            </a:r>
            <a:r>
              <a:rPr lang="en-US" dirty="0" smtClean="0"/>
              <a:t>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a:blip r:embed="rId3"/>
          <a:stretch>
            <a:fillRect/>
          </a:stretch>
        </p:blipFill>
        <p:spPr>
          <a:xfrm>
            <a:off x="2326594" y="2094242"/>
            <a:ext cx="5921639" cy="2976541"/>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a:t>
            </a:r>
            <a:r>
              <a:rPr lang="en-US" dirty="0" smtClean="0"/>
              <a:t>192.168.50.4</a:t>
            </a:r>
            <a:endParaRPr lang="en-US" dirty="0" smtClean="0"/>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4" name="Picture 3"/>
          <p:cNvPicPr>
            <a:picLocks noChangeAspect="1"/>
          </p:cNvPicPr>
          <p:nvPr/>
        </p:nvPicPr>
        <p:blipFill rotWithShape="1">
          <a:blip r:embed="rId3"/>
          <a:srcRect b="68238"/>
          <a:stretch/>
        </p:blipFill>
        <p:spPr>
          <a:xfrm>
            <a:off x="2249041" y="2884594"/>
            <a:ext cx="6894959" cy="9144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a:t>
            </a:r>
            <a:r>
              <a:rPr lang="en-US" dirty="0" smtClean="0"/>
              <a:t>status</a:t>
            </a:r>
            <a:endParaRPr lang="en-US" dirty="0" smtClean="0"/>
          </a:p>
        </p:txBody>
      </p:sp>
      <p:pic>
        <p:nvPicPr>
          <p:cNvPr id="4" name="Picture 3"/>
          <p:cNvPicPr>
            <a:picLocks noChangeAspect="1"/>
          </p:cNvPicPr>
          <p:nvPr/>
        </p:nvPicPr>
        <p:blipFill rotWithShape="1">
          <a:blip r:embed="rId3"/>
          <a:srcRect t="21143" b="-20777"/>
          <a:stretch/>
        </p:blipFill>
        <p:spPr>
          <a:xfrm>
            <a:off x="1803111" y="1656218"/>
            <a:ext cx="7253642" cy="3017520"/>
          </a:xfrm>
          <a:prstGeom prst="rect">
            <a:avLst/>
          </a:prstGeom>
        </p:spPr>
      </p:pic>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a:t>
            </a:r>
            <a:r>
              <a:rPr lang="en-US" dirty="0" err="1" smtClean="0">
                <a:solidFill>
                  <a:srgbClr val="138A7E"/>
                </a:solidFill>
              </a:rPr>
              <a:t>pcfdev</a:t>
            </a:r>
            <a:r>
              <a:rPr lang="en-US" dirty="0" smtClean="0">
                <a:solidFill>
                  <a:srgbClr val="138A7E"/>
                </a:solidFill>
              </a:rPr>
              <a:t> environment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a:t>
            </a:r>
            <a:r>
              <a:rPr lang="en-US" dirty="0" err="1" smtClean="0"/>
              <a:t>PcfDev</a:t>
            </a:r>
            <a:r>
              <a:rPr lang="en-US" dirty="0" smtClean="0"/>
              <a:t> VM</a:t>
            </a:r>
            <a:endParaRPr lang="en-US" dirty="0" smtClean="0"/>
          </a:p>
          <a:p>
            <a:pPr marL="514350" indent="-514350">
              <a:buFont typeface="+mj-lt"/>
              <a:buAutoNum type="arabicPeriod"/>
            </a:pPr>
            <a:r>
              <a:rPr lang="en-US" dirty="0" smtClean="0"/>
              <a:t>Login to our </a:t>
            </a:r>
            <a:r>
              <a:rPr lang="en-US" dirty="0" smtClean="0"/>
              <a:t>new environment</a:t>
            </a:r>
          </a:p>
          <a:p>
            <a:pPr marL="514350" indent="-514350">
              <a:buFont typeface="+mj-lt"/>
              <a:buAutoNum type="arabicPeriod"/>
            </a:pPr>
            <a:r>
              <a:rPr lang="en-US" dirty="0" smtClean="0"/>
              <a:t>Check </a:t>
            </a:r>
            <a:r>
              <a:rPr lang="en-US" dirty="0" smtClean="0"/>
              <a:t>CF status</a:t>
            </a:r>
            <a:endParaRPr lang="en" dirty="0" smtClean="0"/>
          </a:p>
        </p:txBody>
      </p:sp>
    </p:spTree>
    <p:extLst>
      <p:ext uri="{BB962C8B-B14F-4D97-AF65-F5344CB8AC3E}">
        <p14:creationId xmlns:p14="http://schemas.microsoft.com/office/powerpoint/2010/main" val="19362704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2084241" y="1501089"/>
            <a:ext cx="5700631" cy="3461156"/>
          </a:xfrm>
          <a:prstGeom prst="rect">
            <a:avLst/>
          </a:prstGeom>
        </p:spPr>
      </p:pic>
      <p:sp>
        <p:nvSpPr>
          <p:cNvPr id="6" name="Oval 5"/>
          <p:cNvSpPr/>
          <p:nvPr/>
        </p:nvSpPr>
        <p:spPr>
          <a:xfrm>
            <a:off x="1900055" y="3121974"/>
            <a:ext cx="5283305" cy="591429"/>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9306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a:t>
            </a:r>
            <a:r>
              <a:rPr lang="en-US" dirty="0" smtClean="0">
                <a:solidFill>
                  <a:schemeClr val="accent1"/>
                </a:solidFill>
              </a:rPr>
              <a:t>Login to our </a:t>
            </a:r>
            <a:r>
              <a:rPr lang="en-US" dirty="0" smtClean="0">
                <a:solidFill>
                  <a:schemeClr val="accent1"/>
                </a:solidFill>
              </a:rPr>
              <a:t>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smtClean="0"/>
              <a:t>cf</a:t>
            </a:r>
            <a:r>
              <a:rPr lang="en-US" dirty="0" smtClean="0"/>
              <a:t> </a:t>
            </a:r>
            <a:r>
              <a:rPr lang="en-US" dirty="0"/>
              <a:t>login -a </a:t>
            </a:r>
            <a:r>
              <a:rPr lang="en-US" dirty="0" err="1"/>
              <a:t>api.local.pcfdev.io</a:t>
            </a:r>
            <a:r>
              <a:rPr lang="en-US" dirty="0"/>
              <a:t> --skip-</a:t>
            </a:r>
            <a:r>
              <a:rPr lang="en-US" dirty="0" err="1"/>
              <a:t>ssl</a:t>
            </a:r>
            <a:r>
              <a:rPr lang="en-US" dirty="0"/>
              <a:t>-validation</a:t>
            </a:r>
            <a:endParaRPr lang="en-US" dirty="0" smtClean="0"/>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1885236" y="1656218"/>
            <a:ext cx="7020983" cy="2771773"/>
          </a:xfrm>
          <a:prstGeom prst="rect">
            <a:avLst/>
          </a:prstGeom>
        </p:spPr>
      </p:pic>
    </p:spTree>
    <p:extLst>
      <p:ext uri="{BB962C8B-B14F-4D97-AF65-F5344CB8AC3E}">
        <p14:creationId xmlns:p14="http://schemas.microsoft.com/office/powerpoint/2010/main" val="253942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a:t>c</a:t>
            </a:r>
            <a:r>
              <a:rPr lang="en-US" dirty="0" err="1" smtClean="0"/>
              <a:t>f</a:t>
            </a:r>
            <a:r>
              <a:rPr lang="en-US" dirty="0" smtClean="0"/>
              <a:t> apps</a:t>
            </a:r>
            <a:endParaRPr lang="en-US" dirty="0" smtClean="0"/>
          </a:p>
        </p:txBody>
      </p:sp>
      <p:pic>
        <p:nvPicPr>
          <p:cNvPr id="3" name="Picture 2"/>
          <p:cNvPicPr>
            <a:picLocks noChangeAspect="1"/>
          </p:cNvPicPr>
          <p:nvPr/>
        </p:nvPicPr>
        <p:blipFill>
          <a:blip r:embed="rId3"/>
          <a:stretch>
            <a:fillRect/>
          </a:stretch>
        </p:blipFill>
        <p:spPr>
          <a:xfrm>
            <a:off x="838269" y="2486486"/>
            <a:ext cx="8067950" cy="1273886"/>
          </a:xfrm>
          <a:prstGeom prst="rect">
            <a:avLst/>
          </a:prstGeom>
        </p:spPr>
      </p:pic>
    </p:spTree>
    <p:extLst>
      <p:ext uri="{BB962C8B-B14F-4D97-AF65-F5344CB8AC3E}">
        <p14:creationId xmlns:p14="http://schemas.microsoft.com/office/powerpoint/2010/main" val="1926318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a:t>
            </a:r>
            <a:r>
              <a:rPr lang="en-US" sz="4000" dirty="0" smtClean="0">
                <a:solidFill>
                  <a:schemeClr val="lt1"/>
                </a:solidFill>
                <a:latin typeface="Roboto"/>
                <a:ea typeface="Roboto"/>
                <a:cs typeface="Roboto"/>
                <a:sym typeface="Roboto"/>
              </a:rPr>
              <a:t>, etc.</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4"/>
            <a:ext cx="5603109" cy="2313509"/>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a:t>
            </a:r>
            <a:r>
              <a:rPr lang="en-US" sz="4000" dirty="0">
                <a:solidFill>
                  <a:schemeClr val="lt1"/>
                </a:solidFill>
                <a:latin typeface="Roboto"/>
                <a:ea typeface="Roboto"/>
                <a:cs typeface="Roboto"/>
                <a:sym typeface="Roboto"/>
              </a:rPr>
              <a:t>1:Set up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a:solidFill>
                  <a:schemeClr val="lt1"/>
                </a:solidFill>
                <a:latin typeface="Roboto"/>
                <a:ea typeface="Roboto"/>
                <a:cs typeface="Roboto"/>
                <a:sym typeface="Roboto"/>
              </a:rPr>
              <a:t>Verify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bosh</a:t>
            </a:r>
            <a:r>
              <a:rPr lang="en-US" sz="4000" dirty="0">
                <a:solidFill>
                  <a:schemeClr val="lt1"/>
                </a:solidFill>
                <a:latin typeface="Roboto"/>
                <a:ea typeface="Roboto"/>
                <a:cs typeface="Roboto"/>
                <a:sym typeface="Roboto"/>
              </a:rPr>
              <a:t>-lite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err="1">
                <a:solidFill>
                  <a:schemeClr val="lt1"/>
                </a:solidFill>
                <a:latin typeface="Roboto"/>
                <a:ea typeface="Roboto"/>
                <a:cs typeface="Roboto"/>
                <a:sym typeface="Roboto"/>
              </a:rPr>
              <a:t>pcfdev</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95291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592375" y="2415314"/>
            <a:ext cx="184666" cy="307777"/>
          </a:xfrm>
          <a:prstGeom prst="rect">
            <a:avLst/>
          </a:prstGeom>
        </p:spPr>
        <p:txBody>
          <a:bodyPr wrap="none">
            <a:spAutoFit/>
          </a:bodyPr>
          <a:lstStyle/>
          <a:p>
            <a:r>
              <a:rPr lang="es-ES" dirty="0"/>
              <a:t> </a:t>
            </a:r>
          </a:p>
        </p:txBody>
      </p:sp>
      <p:sp>
        <p:nvSpPr>
          <p:cNvPr id="7" name="Shape 84"/>
          <p:cNvSpPr/>
          <p:nvPr/>
        </p:nvSpPr>
        <p:spPr>
          <a:xfrm>
            <a:off x="111382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138157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57650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78714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403918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430694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50187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81907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7104661" y="2415314"/>
            <a:ext cx="184666" cy="307777"/>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Environment for the Labs</a:t>
            </a:r>
            <a:endParaRPr lang="en-US" dirty="0"/>
          </a:p>
        </p:txBody>
      </p:sp>
      <p:sp>
        <p:nvSpPr>
          <p:cNvPr id="3" name="Text Placeholder 2"/>
          <p:cNvSpPr>
            <a:spLocks noGrp="1"/>
          </p:cNvSpPr>
          <p:nvPr>
            <p:ph type="body" idx="1"/>
          </p:nvPr>
        </p:nvSpPr>
        <p:spPr/>
        <p:txBody>
          <a:bodyPr/>
          <a:lstStyle/>
          <a:p>
            <a:r>
              <a:rPr lang="en-US" dirty="0" smtClean="0"/>
              <a:t>Download bosh-lite</a:t>
            </a:r>
          </a:p>
          <a:p>
            <a:r>
              <a:rPr lang="en-US" dirty="0" smtClean="0"/>
              <a:t>Download </a:t>
            </a:r>
            <a:r>
              <a:rPr lang="en-US" dirty="0" err="1" smtClean="0"/>
              <a:t>PcfDev</a:t>
            </a:r>
            <a:endParaRPr lang="en-US" dirty="0" smtClean="0"/>
          </a:p>
          <a:p>
            <a:r>
              <a:rPr lang="en-US" dirty="0" smtClean="0"/>
              <a:t>Install “Tree”</a:t>
            </a:r>
          </a:p>
          <a:p>
            <a:r>
              <a:rPr lang="en-US" dirty="0" err="1" smtClean="0"/>
              <a:t>Git</a:t>
            </a:r>
            <a:r>
              <a:rPr lang="en-US" dirty="0" smtClean="0"/>
              <a:t> clone</a:t>
            </a:r>
          </a:p>
          <a:p>
            <a:pPr lvl="1"/>
            <a:r>
              <a:rPr lang="en-US" sz="2000" dirty="0">
                <a:hlinkClick r:id="rId2"/>
              </a:rPr>
              <a:t>https://github.com/mgunter-pivotal/cf-bosh-</a:t>
            </a:r>
            <a:r>
              <a:rPr lang="en-US" sz="2000" dirty="0" smtClean="0">
                <a:hlinkClick r:id="rId2"/>
              </a:rPr>
              <a:t>workshop.git</a:t>
            </a:r>
            <a:endParaRPr lang="en-US" sz="2000" dirty="0" smtClean="0"/>
          </a:p>
          <a:p>
            <a:pPr lvl="1"/>
            <a:r>
              <a:rPr lang="en-US" sz="2000" dirty="0"/>
              <a:t>https://</a:t>
            </a:r>
            <a:r>
              <a:rPr lang="en-US" sz="2000" dirty="0" err="1"/>
              <a:t>github.com</a:t>
            </a:r>
            <a:r>
              <a:rPr lang="en-US" sz="2000" dirty="0"/>
              <a:t>/</a:t>
            </a:r>
            <a:r>
              <a:rPr lang="en-US" sz="2000" dirty="0" err="1"/>
              <a:t>cloudfoundry</a:t>
            </a:r>
            <a:r>
              <a:rPr lang="en-US" sz="2000" dirty="0"/>
              <a:t>-samples/spring-</a:t>
            </a:r>
            <a:r>
              <a:rPr lang="en-US" sz="2000" dirty="0" err="1"/>
              <a:t>music.git</a:t>
            </a:r>
            <a:endParaRPr lang="en-US" sz="2000" dirty="0"/>
          </a:p>
        </p:txBody>
      </p:sp>
    </p:spTree>
    <p:extLst>
      <p:ext uri="{BB962C8B-B14F-4D97-AF65-F5344CB8AC3E}">
        <p14:creationId xmlns:p14="http://schemas.microsoft.com/office/powerpoint/2010/main" val="2411014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682165" cy="264315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2:</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a:solidFill>
                  <a:schemeClr val="lt1"/>
                </a:solidFill>
                <a:latin typeface="Roboto"/>
                <a:ea typeface="Roboto"/>
                <a:cs typeface="Roboto"/>
                <a:sym typeface="Roboto"/>
              </a:rPr>
              <a:t>Deploying an Existing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Postgresql</a:t>
            </a:r>
            <a:r>
              <a:rPr lang="en-US" dirty="0" smtClean="0">
                <a:solidFill>
                  <a:srgbClr val="138A7E"/>
                </a:solidFill>
              </a:rPr>
              <a:t> (</a:t>
            </a:r>
            <a:r>
              <a:rPr lang="en-US" dirty="0" err="1" smtClean="0">
                <a:solidFill>
                  <a:srgbClr val="138A7E"/>
                </a:solidFill>
              </a:rPr>
              <a:t>cf-postgres</a:t>
            </a:r>
            <a:r>
              <a:rPr lang="en-US"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US" sz="2400" dirty="0" smtClean="0"/>
              <a:t>Create a Release  (</a:t>
            </a:r>
            <a:r>
              <a:rPr lang="en-US" sz="2400" dirty="0" err="1" smtClean="0"/>
              <a:t>cf-postgres</a:t>
            </a:r>
            <a:r>
              <a:rPr lang="en-US" sz="2400" dirty="0" smtClean="0"/>
              <a:t>)</a:t>
            </a:r>
            <a:endParaRPr lang="en-US" sz="2400" dirty="0" smtClean="0"/>
          </a:p>
          <a:p>
            <a:pPr marL="457200" indent="-457200">
              <a:buFont typeface="+mj-lt"/>
              <a:buAutoNum type="arabicPeriod"/>
            </a:pPr>
            <a:r>
              <a:rPr lang="en" sz="2400" dirty="0" smtClean="0"/>
              <a:t>Upload </a:t>
            </a:r>
            <a:r>
              <a:rPr lang="en" sz="2400" dirty="0" smtClean="0"/>
              <a:t>a BOSH </a:t>
            </a:r>
            <a:r>
              <a:rPr lang="en" sz="2400" dirty="0" smtClean="0"/>
              <a:t>stemcell</a:t>
            </a:r>
            <a:r>
              <a:rPr lang="en-US" sz="2400" dirty="0" smtClean="0"/>
              <a:t> (warden/</a:t>
            </a:r>
            <a:r>
              <a:rPr lang="en-US" sz="2400" dirty="0" err="1" smtClean="0"/>
              <a:t>ubuntu</a:t>
            </a:r>
            <a:r>
              <a:rPr lang="en-US" sz="2400" dirty="0" smtClean="0"/>
              <a:t>)</a:t>
            </a:r>
            <a:endParaRPr lang="en" sz="2400" dirty="0" smtClean="0"/>
          </a:p>
          <a:p>
            <a:pPr marL="457200" indent="-457200">
              <a:buFont typeface="+mj-lt"/>
              <a:buAutoNum type="arabicPeriod"/>
            </a:pPr>
            <a:r>
              <a:rPr lang="en" sz="2400" dirty="0" smtClean="0"/>
              <a:t>Upload the </a:t>
            </a:r>
            <a:r>
              <a:rPr lang="en-US" sz="2400" dirty="0" err="1" smtClean="0"/>
              <a:t>cf-postgres</a:t>
            </a:r>
            <a:r>
              <a:rPr lang="en-US" sz="2400" dirty="0" smtClean="0"/>
              <a:t> </a:t>
            </a:r>
            <a:r>
              <a:rPr lang="en" sz="2400" dirty="0" smtClean="0"/>
              <a:t>BOSH </a:t>
            </a:r>
            <a:r>
              <a:rPr lang="en" sz="2400" dirty="0" smtClean="0"/>
              <a:t>release</a:t>
            </a:r>
          </a:p>
          <a:p>
            <a:pPr marL="457200" indent="-457200">
              <a:buFont typeface="+mj-lt"/>
              <a:buAutoNum type="arabicPeriod"/>
            </a:pPr>
            <a:r>
              <a:rPr lang="en" sz="2400" dirty="0" smtClean="0"/>
              <a:t>Create a BOSH deployment </a:t>
            </a:r>
            <a:r>
              <a:rPr lang="en" sz="2400" dirty="0" smtClean="0"/>
              <a:t>manifest</a:t>
            </a:r>
            <a:r>
              <a:rPr lang="en-US" sz="2400" dirty="0" smtClean="0"/>
              <a:t> (</a:t>
            </a:r>
            <a:r>
              <a:rPr lang="en-US" sz="2400" dirty="0" err="1" smtClean="0"/>
              <a:t>postgres.yml</a:t>
            </a:r>
            <a:r>
              <a:rPr lang="en-US" sz="2400" dirty="0" smtClean="0"/>
              <a:t>)</a:t>
            </a:r>
            <a:endParaRPr lang="en" sz="2400" dirty="0" smtClean="0"/>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a:t>
            </a:r>
            <a:r>
              <a:rPr lang="en-US" dirty="0" smtClean="0">
                <a:solidFill>
                  <a:srgbClr val="138A7E"/>
                </a:solidFill>
              </a:rPr>
              <a:t>the </a:t>
            </a:r>
            <a:r>
              <a:rPr lang="en-US" dirty="0" err="1" smtClean="0">
                <a:solidFill>
                  <a:srgbClr val="138A7E"/>
                </a:solidFill>
              </a:rPr>
              <a:t>cf-postgres</a:t>
            </a:r>
            <a:r>
              <a:rPr lang="en-US" dirty="0" smtClean="0">
                <a:solidFill>
                  <a:srgbClr val="138A7E"/>
                </a:solidFill>
              </a:rPr>
              <a:t> BOSH </a:t>
            </a:r>
            <a:r>
              <a:rPr lang="en-US" dirty="0" smtClean="0">
                <a:solidFill>
                  <a:srgbClr val="138A7E"/>
                </a:solidFill>
              </a:rPr>
              <a:t>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10775</TotalTime>
  <Words>6027</Words>
  <Application>Microsoft Macintosh PowerPoint</Application>
  <PresentationFormat>On-screen Show (16:9)</PresentationFormat>
  <Paragraphs>1014</Paragraphs>
  <Slides>170</Slides>
  <Notes>160</Notes>
  <HiddenSlides>1</HiddenSlides>
  <MMClips>0</MMClips>
  <ScaleCrop>false</ScaleCrop>
  <HeadingPairs>
    <vt:vector size="4" baseType="variant">
      <vt:variant>
        <vt:lpstr>Theme</vt:lpstr>
      </vt:variant>
      <vt:variant>
        <vt:i4>1</vt:i4>
      </vt:variant>
      <vt:variant>
        <vt:lpstr>Slide Titles</vt:lpstr>
      </vt:variant>
      <vt:variant>
        <vt:i4>170</vt:i4>
      </vt:variant>
    </vt:vector>
  </HeadingPairs>
  <TitlesOfParts>
    <vt:vector size="171" baseType="lpstr">
      <vt:lpstr>Office Theme</vt:lpstr>
      <vt:lpstr>PowerPoint Presentation</vt:lpstr>
      <vt:lpstr>Agenda</vt:lpstr>
      <vt:lpstr>PowerPoint Presentation</vt:lpstr>
      <vt:lpstr>Introductions</vt:lpstr>
      <vt:lpstr>Goals</vt:lpstr>
      <vt:lpstr>What is in the Environment for the Labs</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VM</vt:lpstr>
      <vt:lpstr>3. Target our new environment</vt:lpstr>
      <vt:lpstr>4. Check BOSH-Lite status</vt:lpstr>
      <vt:lpstr>Setting up a pcfdev environment</vt:lpstr>
      <vt:lpstr>2. Spin up a pcfdev VM</vt:lpstr>
      <vt:lpstr>3. Login to our new environment</vt:lpstr>
      <vt:lpstr>4. Check PcfDev status</vt:lpstr>
      <vt:lpstr>Need to cover</vt:lpstr>
      <vt:lpstr>PowerPoint Presentation</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Postgresql (cf-postgres)</vt:lpstr>
      <vt:lpstr>1. Upload a BOSH stemcell</vt:lpstr>
      <vt:lpstr>2. Upload the cf-postgres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Manually Disabling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PowerPoint Presentation</vt:lpstr>
      <vt:lpstr>BOSH resources</vt:lpstr>
      <vt:lpstr>Bosh 2.0 Features</vt:lpstr>
      <vt:lpstr>Bosh 2.0 Features</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175</cp:revision>
  <dcterms:modified xsi:type="dcterms:W3CDTF">2016-04-23T17:52:57Z</dcterms:modified>
</cp:coreProperties>
</file>